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1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06" autoAdjust="0"/>
    <p:restoredTop sz="94660"/>
  </p:normalViewPr>
  <p:slideViewPr>
    <p:cSldViewPr snapToGrid="0">
      <p:cViewPr varScale="1">
        <p:scale>
          <a:sx n="55" d="100"/>
          <a:sy n="55" d="100"/>
        </p:scale>
        <p:origin x="62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F663A-2CFD-42E3-A6A7-CA155438A0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Organizational change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025194-213B-4730-9F52-36D2FE357E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metaphors</a:t>
            </a:r>
          </a:p>
        </p:txBody>
      </p:sp>
    </p:spTree>
    <p:extLst>
      <p:ext uri="{BB962C8B-B14F-4D97-AF65-F5344CB8AC3E}">
        <p14:creationId xmlns:p14="http://schemas.microsoft.com/office/powerpoint/2010/main" val="441507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236E9-499B-48D0-AB0A-AB31BA3D1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organizations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26F49-DF05-4463-BFC4-8074DA1221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1- MACHINES: PROCESS ENGINGEERING/JOB DESIGN</a:t>
            </a:r>
          </a:p>
          <a:p>
            <a:pPr marL="0" indent="0">
              <a:buNone/>
            </a:pPr>
            <a:r>
              <a:rPr lang="en-US" dirty="0"/>
              <a:t>2 - POLITICAL SYSTEMS: COALITIONS/POWER PLAYS/AGENDAS</a:t>
            </a:r>
          </a:p>
          <a:p>
            <a:pPr marL="0" indent="0">
              <a:buNone/>
            </a:pPr>
            <a:r>
              <a:rPr lang="en-US" dirty="0"/>
              <a:t>3 - ORGANISMS: LIVING ADAPTIVE SYSTEMS</a:t>
            </a:r>
          </a:p>
          <a:p>
            <a:pPr marL="0" indent="0">
              <a:buNone/>
            </a:pPr>
            <a:r>
              <a:rPr lang="en-US" dirty="0"/>
              <a:t>4 – FLUX &amp; TRANSFORMATION: PART OF ENVIRONMENT/CHANGE EMERGES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808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28FD3-A85D-457E-A3CE-A9E9F9D95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TRAPPED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D54FAE-B555-420F-922C-E7866B7E9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DON’T GET TRAPPED IN ONE PERSPECTIVE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LIMITS YOUR ABILITY AS CHANGE MANAGER</a:t>
            </a:r>
          </a:p>
        </p:txBody>
      </p:sp>
    </p:spTree>
    <p:extLst>
      <p:ext uri="{BB962C8B-B14F-4D97-AF65-F5344CB8AC3E}">
        <p14:creationId xmlns:p14="http://schemas.microsoft.com/office/powerpoint/2010/main" val="2352665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A254B-F78A-4378-85E1-B4A0B3A2D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I. MACHINES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78C62-1D86-48EF-A02E-82D27CCBC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“…RATIONALE ENTERPRISES DESIGNED TO ACHIEVE PRE-DETERMINEDD ENDS”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DESIRED OUTCOMES</a:t>
            </a:r>
          </a:p>
        </p:txBody>
      </p:sp>
    </p:spTree>
    <p:extLst>
      <p:ext uri="{BB962C8B-B14F-4D97-AF65-F5344CB8AC3E}">
        <p14:creationId xmlns:p14="http://schemas.microsoft.com/office/powerpoint/2010/main" val="1268813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0E5FC-E114-4A95-A59F-CA7A85373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BELIEFS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5D871-C558-41F4-B2BF-43318745F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 EMPLOYEE – 1 LINE MANAGER</a:t>
            </a:r>
          </a:p>
          <a:p>
            <a:pPr marL="0" indent="0">
              <a:buNone/>
            </a:pPr>
            <a:r>
              <a:rPr lang="en-US" dirty="0"/>
              <a:t>DIVIDE LABOUR INTO SPECIFIC ROLES</a:t>
            </a:r>
          </a:p>
          <a:p>
            <a:pPr marL="0" indent="0">
              <a:buNone/>
            </a:pPr>
            <a:r>
              <a:rPr lang="en-US" dirty="0"/>
              <a:t>MBO</a:t>
            </a:r>
          </a:p>
          <a:p>
            <a:pPr marL="0" indent="0">
              <a:buNone/>
            </a:pPr>
            <a:r>
              <a:rPr lang="en-US" dirty="0"/>
              <a:t>TEAMS = SUMMATION OF INDIVIDUAL EFFORTS</a:t>
            </a:r>
          </a:p>
          <a:p>
            <a:pPr marL="0" indent="0">
              <a:buNone/>
            </a:pPr>
            <a:r>
              <a:rPr lang="en-US" dirty="0"/>
              <a:t>MANAGEMENT CONTROL – EMPLOYEE DEISCIPLINE</a:t>
            </a:r>
          </a:p>
        </p:txBody>
      </p:sp>
    </p:spTree>
    <p:extLst>
      <p:ext uri="{BB962C8B-B14F-4D97-AF65-F5344CB8AC3E}">
        <p14:creationId xmlns:p14="http://schemas.microsoft.com/office/powerpoint/2010/main" val="2216534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BDAC7-D235-4868-9214-C6E312386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5ACAE-3DA3-460D-8DD1-586BD340DB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ORGANIZATIONS CAN CHANGE – LEAD BY TOP MANAGEMENT</a:t>
            </a:r>
          </a:p>
          <a:p>
            <a:r>
              <a:rPr lang="en-US" dirty="0"/>
              <a:t>RESISTANCE NEEDS TO BE MANAGED</a:t>
            </a:r>
          </a:p>
          <a:p>
            <a:r>
              <a:rPr lang="en-US" dirty="0"/>
              <a:t>TO EXECUTE CHANGE, PLAN &amp; CONTROL</a:t>
            </a:r>
          </a:p>
        </p:txBody>
      </p:sp>
    </p:spTree>
    <p:extLst>
      <p:ext uri="{BB962C8B-B14F-4D97-AF65-F5344CB8AC3E}">
        <p14:creationId xmlns:p14="http://schemas.microsoft.com/office/powerpoint/2010/main" val="2649254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9A8EF-45DC-468A-A106-C268B6014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CHANGE IS ADDRESSED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B9412-6635-43B5-BA45-B06A345F43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SENIOR MANAGEMENT SETS TARGETS/GOALS/OUTCOMES</a:t>
            </a:r>
          </a:p>
          <a:p>
            <a:r>
              <a:rPr lang="en-US" dirty="0"/>
              <a:t>TOP DOWN </a:t>
            </a:r>
          </a:p>
          <a:p>
            <a:r>
              <a:rPr lang="en-US" dirty="0"/>
              <a:t>TRAINING TO BRIDGE BEHAVIOUR GAP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141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B1B37-1EB5-4F2F-B414-1BCF8AC5B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RESPONSIBLE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A9C4E-F7D0-4CCB-95B8-33449178D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STRICTLY MANAGEMENT</a:t>
            </a:r>
          </a:p>
        </p:txBody>
      </p:sp>
    </p:spTree>
    <p:extLst>
      <p:ext uri="{BB962C8B-B14F-4D97-AF65-F5344CB8AC3E}">
        <p14:creationId xmlns:p14="http://schemas.microsoft.com/office/powerpoint/2010/main" val="3092285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D62BF-F117-46B2-86C6-AA0C1BC96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GUIDING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AFD5DC-7AD9-4D43-9963-9E1D460A0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CHANGE MUST BE DRIVEN</a:t>
            </a:r>
          </a:p>
          <a:p>
            <a:r>
              <a:rPr lang="en-US" dirty="0"/>
              <a:t>RESISTANCE CAN BE MANAGED</a:t>
            </a:r>
          </a:p>
          <a:p>
            <a:r>
              <a:rPr lang="en-US" dirty="0"/>
              <a:t>TARGETS SET BY MANAGEMENT- DIRECTION IS DEFINED</a:t>
            </a:r>
          </a:p>
        </p:txBody>
      </p:sp>
    </p:spTree>
    <p:extLst>
      <p:ext uri="{BB962C8B-B14F-4D97-AF65-F5344CB8AC3E}">
        <p14:creationId xmlns:p14="http://schemas.microsoft.com/office/powerpoint/2010/main" val="4062119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64203-C915-461E-BFED-9D816CB82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II. POLITICAL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773C46-AD9F-4B18-A3A8-54C02951A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BUSINESS &amp; POLITICS SHOULD BE KEPT APART</a:t>
            </a:r>
          </a:p>
          <a:p>
            <a:r>
              <a:rPr lang="en-US" dirty="0"/>
              <a:t>YOU ALREADY IN A POLITICAL SITUATION</a:t>
            </a:r>
          </a:p>
          <a:p>
            <a:r>
              <a:rPr lang="en-US" dirty="0"/>
              <a:t>DEMOCRACIES/AUTOCRACIES</a:t>
            </a:r>
          </a:p>
        </p:txBody>
      </p:sp>
    </p:spTree>
    <p:extLst>
      <p:ext uri="{BB962C8B-B14F-4D97-AF65-F5344CB8AC3E}">
        <p14:creationId xmlns:p14="http://schemas.microsoft.com/office/powerpoint/2010/main" val="2025502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63FC4-1316-4896-A6F7-67F5ECA83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BELIEFS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28919-8292-43F1-B6C4-707244702E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CAN’T STAY OUT</a:t>
            </a:r>
          </a:p>
          <a:p>
            <a:r>
              <a:rPr lang="en-US" dirty="0"/>
              <a:t>BUILD SUPPORT IN ORDER TO MAKE CHANGE</a:t>
            </a:r>
          </a:p>
          <a:p>
            <a:r>
              <a:rPr lang="en-US" dirty="0"/>
              <a:t>POLITICAL MAP OVERRIDES THE ORG STRUCTURE</a:t>
            </a:r>
          </a:p>
          <a:p>
            <a:r>
              <a:rPr lang="en-US" dirty="0"/>
              <a:t>COALITIONS MORE IMPORTANT THAN WORK TEAMS</a:t>
            </a:r>
          </a:p>
          <a:p>
            <a:r>
              <a:rPr lang="en-US" dirty="0"/>
              <a:t>RESOURCE ALLOCATION = BARGAINING, NEGOTIATION, VYING FOR POSITION</a:t>
            </a:r>
          </a:p>
        </p:txBody>
      </p:sp>
    </p:spTree>
    <p:extLst>
      <p:ext uri="{BB962C8B-B14F-4D97-AF65-F5344CB8AC3E}">
        <p14:creationId xmlns:p14="http://schemas.microsoft.com/office/powerpoint/2010/main" val="839459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DDC4E-9EC4-406D-B9AA-39BC7C9E8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BE077-E900-4BA1-B48D-8A89E7320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CHANGE MUST BE SUPPORTED BY POWERFUL PERSON</a:t>
            </a:r>
          </a:p>
          <a:p>
            <a:r>
              <a:rPr lang="en-US" dirty="0"/>
              <a:t>WIDER SUPPORT THE BETTER</a:t>
            </a:r>
          </a:p>
          <a:p>
            <a:r>
              <a:rPr lang="en-US" dirty="0"/>
              <a:t>UNDERSTAND POLITICAL MAP (WINNERS &amp; LOSERS)</a:t>
            </a:r>
          </a:p>
          <a:p>
            <a:r>
              <a:rPr lang="en-US" dirty="0"/>
              <a:t>POSITIVE STRATEGIES = NEW COALITIONS, RENEGOTIATING ISSUES</a:t>
            </a:r>
          </a:p>
        </p:txBody>
      </p:sp>
    </p:spTree>
    <p:extLst>
      <p:ext uri="{BB962C8B-B14F-4D97-AF65-F5344CB8AC3E}">
        <p14:creationId xmlns:p14="http://schemas.microsoft.com/office/powerpoint/2010/main" val="3179549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46902-456D-44AE-837A-FE32C531F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CHANGE IS ADDRESSED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F326BB-6075-4FBC-BE5C-E7E6E92ACA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POWERFUL GROUPS BUILD COALITIONS </a:t>
            </a:r>
          </a:p>
          <a:p>
            <a:r>
              <a:rPr lang="en-US" dirty="0"/>
              <a:t>ESTABLISH GUIDING PRINCIPLES</a:t>
            </a:r>
          </a:p>
          <a:p>
            <a:r>
              <a:rPr lang="en-US" dirty="0"/>
              <a:t>DEBATES, MANOUVERING, NEGOTIATION (W/L)</a:t>
            </a:r>
          </a:p>
          <a:p>
            <a:r>
              <a:rPr lang="en-US" dirty="0"/>
              <a:t>CHANGE ENSUES – RESOURCE ALLOCATION</a:t>
            </a:r>
          </a:p>
          <a:p>
            <a:r>
              <a:rPr lang="en-US" dirty="0"/>
              <a:t>INDIVIDUALS ALIGN</a:t>
            </a:r>
          </a:p>
        </p:txBody>
      </p:sp>
    </p:spTree>
    <p:extLst>
      <p:ext uri="{BB962C8B-B14F-4D97-AF65-F5344CB8AC3E}">
        <p14:creationId xmlns:p14="http://schemas.microsoft.com/office/powerpoint/2010/main" val="1212251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3192-3082-45F1-9492-8A624BFDE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RESPONSIBLE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5ABF82-8AAA-458B-BF32-527DECEF64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THOSE WITH POWER</a:t>
            </a:r>
          </a:p>
        </p:txBody>
      </p:sp>
    </p:spTree>
    <p:extLst>
      <p:ext uri="{BB962C8B-B14F-4D97-AF65-F5344CB8AC3E}">
        <p14:creationId xmlns:p14="http://schemas.microsoft.com/office/powerpoint/2010/main" val="11432054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E5020-18F1-40F8-86DB-3379488C2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GUIDING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EB430-8142-481E-BFD1-EAF7E63CC3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WILL BE WINNERS AND LOSERS</a:t>
            </a:r>
          </a:p>
          <a:p>
            <a:r>
              <a:rPr lang="en-US" dirty="0"/>
              <a:t>CHANGE REQUIRES NEW COALITIONS</a:t>
            </a:r>
          </a:p>
          <a:p>
            <a:r>
              <a:rPr lang="en-US" dirty="0"/>
              <a:t>NEW NEGOTIATION</a:t>
            </a:r>
          </a:p>
        </p:txBody>
      </p:sp>
    </p:spTree>
    <p:extLst>
      <p:ext uri="{BB962C8B-B14F-4D97-AF65-F5344CB8AC3E}">
        <p14:creationId xmlns:p14="http://schemas.microsoft.com/office/powerpoint/2010/main" val="13232623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90608-6010-488B-8942-3180459E5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III. ORGANISMS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A7227-4E7C-4309-8AC3-EC2F287A03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LIVING, ADAPTIVE</a:t>
            </a:r>
          </a:p>
          <a:p>
            <a:r>
              <a:rPr lang="en-US" dirty="0"/>
              <a:t>SUB-SYSTEMS DESIGNED TO BALANCE THE ENVIRONMENT WITH INTERNAL NEEDS</a:t>
            </a:r>
          </a:p>
          <a:p>
            <a:r>
              <a:rPr lang="en-US" dirty="0"/>
              <a:t>ADAPTATION TO OUTSIDE WORLD</a:t>
            </a:r>
          </a:p>
          <a:p>
            <a:r>
              <a:rPr lang="en-US" dirty="0"/>
              <a:t>INDIVIDUAL , GROUP, ORGANIZATIONAL HEALTH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1911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D40B3-45CC-493A-958F-368E15153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BELIEFS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D2424-5E61-4D8B-B5A4-333859AB8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NO ONE BEST WAY TO MANAGE</a:t>
            </a:r>
          </a:p>
          <a:p>
            <a:pPr marL="0" indent="0">
              <a:buNone/>
            </a:pPr>
            <a:r>
              <a:rPr lang="en-US" dirty="0"/>
              <a:t>INFORMATION FLOW IS KEY</a:t>
            </a:r>
          </a:p>
          <a:p>
            <a:pPr marL="0" indent="0">
              <a:buNone/>
            </a:pPr>
            <a:r>
              <a:rPr lang="en-US" dirty="0"/>
              <a:t>FIT BETWEEN INDIVIDUAL, TEAM &amp; ORGANIZATION IMPORTANT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215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CF9B4-7EDA-40C5-A212-18ABEAFD0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70BAE-AA6A-4BD2-9F01-29572E7439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HEALTHY CHANGES = EXTERNAL ENVIRONMENTAL CHANGES</a:t>
            </a:r>
          </a:p>
          <a:p>
            <a:pPr marL="0" indent="0">
              <a:buNone/>
            </a:pPr>
            <a:r>
              <a:rPr lang="en-US" dirty="0"/>
              <a:t>VRS INTERNAL FOCUS</a:t>
            </a:r>
          </a:p>
          <a:p>
            <a:pPr marL="0" indent="0">
              <a:buNone/>
            </a:pPr>
            <a:r>
              <a:rPr lang="en-US" dirty="0"/>
              <a:t>PYSCHOLOGICALLY PREPARE FOR CHANGE</a:t>
            </a:r>
          </a:p>
          <a:p>
            <a:pPr marL="0" indent="0">
              <a:buNone/>
            </a:pPr>
            <a:r>
              <a:rPr lang="en-US" dirty="0"/>
              <a:t>RESPONSE TO CHANGE ENVIRONMENT CAN BE DESIGNED</a:t>
            </a:r>
          </a:p>
        </p:txBody>
      </p:sp>
    </p:spTree>
    <p:extLst>
      <p:ext uri="{BB962C8B-B14F-4D97-AF65-F5344CB8AC3E}">
        <p14:creationId xmlns:p14="http://schemas.microsoft.com/office/powerpoint/2010/main" val="31214950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9E73E-25B8-4C1E-AD56-A85888528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CHANGE IS ADDRESSED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B4621-7B4C-4A8A-92B6-58808E37F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RESEARCH – DATA GATHERED, FEED BACK</a:t>
            </a:r>
          </a:p>
          <a:p>
            <a:pPr marL="0" indent="0">
              <a:buNone/>
            </a:pPr>
            <a:r>
              <a:rPr lang="en-US" dirty="0"/>
              <a:t>DATA PRESENTED TO CHANGE MANAGERS</a:t>
            </a:r>
          </a:p>
          <a:p>
            <a:pPr marL="0" indent="0">
              <a:buNone/>
            </a:pPr>
            <a:r>
              <a:rPr lang="en-US" dirty="0"/>
              <a:t>DISCUSSION RE: DATA MEANS – WHAT NEEDS TO BE DONE</a:t>
            </a:r>
          </a:p>
          <a:p>
            <a:pPr marL="0" indent="0">
              <a:buNone/>
            </a:pPr>
            <a:r>
              <a:rPr lang="en-US" dirty="0"/>
              <a:t>COLLABORATIVE SOLUTION GENERATED</a:t>
            </a:r>
          </a:p>
          <a:p>
            <a:pPr marL="0" indent="0">
              <a:buNone/>
            </a:pPr>
            <a:r>
              <a:rPr lang="en-US" dirty="0"/>
              <a:t>TRAINING &amp; SUPPORT PROVIDED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8336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D2A1E-2AF8-4F8C-AC40-96D177837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RESPONSIBLE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B9633-16B4-442C-97B3-DB9920B5F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BUSINESS IMPROVEMENT MANAGERS</a:t>
            </a:r>
          </a:p>
          <a:p>
            <a:pPr marL="0" indent="0">
              <a:buNone/>
            </a:pPr>
            <a:r>
              <a:rPr lang="en-US" dirty="0"/>
              <a:t>HR</a:t>
            </a:r>
          </a:p>
          <a:p>
            <a:pPr marL="0" indent="0">
              <a:buNone/>
            </a:pPr>
            <a:r>
              <a:rPr lang="en-US" dirty="0"/>
              <a:t>ORGANIZATIONAL DESIGN MANAGERS</a:t>
            </a:r>
          </a:p>
        </p:txBody>
      </p:sp>
    </p:spTree>
    <p:extLst>
      <p:ext uri="{BB962C8B-B14F-4D97-AF65-F5344CB8AC3E}">
        <p14:creationId xmlns:p14="http://schemas.microsoft.com/office/powerpoint/2010/main" val="1717760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A2AE0-9200-4C90-AF1F-E6DDEF892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GUIDING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5D3ED-D78F-4605-82DE-C68874941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PARTICIPATION &amp; INVOLVEMENT ESSENTIAL</a:t>
            </a:r>
          </a:p>
          <a:p>
            <a:r>
              <a:rPr lang="en-US" dirty="0"/>
              <a:t>AWARENESS FOR CHANGE</a:t>
            </a:r>
          </a:p>
          <a:p>
            <a:r>
              <a:rPr lang="en-US" dirty="0"/>
              <a:t>CHANGE IS COLLABORATIVELY DESIGNED</a:t>
            </a:r>
          </a:p>
          <a:p>
            <a:r>
              <a:rPr lang="en-US" dirty="0"/>
              <a:t>PEOPLE NEED TO BE SUPPORTED THROUGHOUT PROCESS</a:t>
            </a:r>
          </a:p>
        </p:txBody>
      </p:sp>
    </p:spTree>
    <p:extLst>
      <p:ext uri="{BB962C8B-B14F-4D97-AF65-F5344CB8AC3E}">
        <p14:creationId xmlns:p14="http://schemas.microsoft.com/office/powerpoint/2010/main" val="6602473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30CBE-FF1F-4A98-BECA-B7D54E0120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IV. ORGANIZATIONS AS FLUX &amp; TRANSFORMATION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3C64E-9CF2-44EF-AF4B-A0205C661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CHAOS, COMPLEXITY</a:t>
            </a:r>
          </a:p>
          <a:p>
            <a:pPr marL="0" indent="0">
              <a:buNone/>
            </a:pPr>
            <a:r>
              <a:rPr lang="en-US" dirty="0"/>
              <a:t>PART OF THE ENVIRONMENT RATHER THAN DISTINCT FROM IT</a:t>
            </a:r>
          </a:p>
          <a:p>
            <a:pPr marL="0" indent="0">
              <a:buNone/>
            </a:pPr>
            <a:r>
              <a:rPr lang="en-US" dirty="0"/>
              <a:t>EBB AND FLOW </a:t>
            </a:r>
          </a:p>
          <a:p>
            <a:pPr marL="0" indent="0">
              <a:buNone/>
            </a:pPr>
            <a:r>
              <a:rPr lang="en-US" dirty="0"/>
              <a:t>CAPACITY TO SELF-ORGANIZE, RENEW</a:t>
            </a:r>
          </a:p>
          <a:p>
            <a:pPr marL="0" indent="0">
              <a:buNone/>
            </a:pPr>
            <a:r>
              <a:rPr lang="en-US" dirty="0"/>
              <a:t>DESIRE TO HAVE CERTAIN IDENTITY</a:t>
            </a:r>
          </a:p>
          <a:p>
            <a:pPr marL="0" indent="0">
              <a:buNone/>
            </a:pPr>
            <a:r>
              <a:rPr lang="en-US" dirty="0"/>
              <a:t>MANAGERS CAN NUDGE &amp; SHAPE BUT CANNOT CONTROL</a:t>
            </a:r>
          </a:p>
        </p:txBody>
      </p:sp>
    </p:spTree>
    <p:extLst>
      <p:ext uri="{BB962C8B-B14F-4D97-AF65-F5344CB8AC3E}">
        <p14:creationId xmlns:p14="http://schemas.microsoft.com/office/powerpoint/2010/main" val="22010596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E6658-7053-496C-894B-98F99C829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BELIEFS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893D1-4C97-4977-B13D-93A7F9FB9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ORDER NATUALLY EMERGES OUT OF CHAOS</a:t>
            </a:r>
          </a:p>
          <a:p>
            <a:r>
              <a:rPr lang="en-US" dirty="0"/>
              <a:t>NATURAL CAPCITY TO SELF-RENEW</a:t>
            </a:r>
          </a:p>
          <a:p>
            <a:r>
              <a:rPr lang="en-US" dirty="0"/>
              <a:t>NOT GOVERNED BY RULES OF CAUSE AND EFFECT</a:t>
            </a:r>
          </a:p>
          <a:p>
            <a:r>
              <a:rPr lang="en-US" dirty="0"/>
              <a:t>KEY TENSIONS ARE IMPORTANT TO EMERGENCE OF PROCESS</a:t>
            </a:r>
          </a:p>
          <a:p>
            <a:r>
              <a:rPr lang="en-US" dirty="0"/>
              <a:t>FORMAL STRUCTURE (TEAMS, ETC.) ONLY ONE OF MANY DIMENSIONS</a:t>
            </a:r>
          </a:p>
        </p:txBody>
      </p:sp>
    </p:spTree>
    <p:extLst>
      <p:ext uri="{BB962C8B-B14F-4D97-AF65-F5344CB8AC3E}">
        <p14:creationId xmlns:p14="http://schemas.microsoft.com/office/powerpoint/2010/main" val="30500067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CED6D-E016-4DA9-B528-78FA11795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CHANGE IS ADDRESSED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436A6-18AE-4953-8461-A4F2878980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SELF ORGANIZATION IS POWERFUL FORCE IN SYSTEM</a:t>
            </a:r>
          </a:p>
          <a:p>
            <a:pPr marL="0" indent="0">
              <a:buNone/>
            </a:pPr>
            <a:r>
              <a:rPr lang="en-US" dirty="0"/>
              <a:t>INTERACTION BETWEEN INDIV/TEAM WITH MINIMAL BUT STRICT RULES CREATE SOLUTIONS</a:t>
            </a:r>
          </a:p>
          <a:p>
            <a:pPr marL="0" indent="0">
              <a:buNone/>
            </a:pPr>
            <a:r>
              <a:rPr lang="en-US" dirty="0"/>
              <a:t>HOLD THE SPACE</a:t>
            </a:r>
          </a:p>
          <a:p>
            <a:pPr marL="0" indent="0">
              <a:buNone/>
            </a:pPr>
            <a:r>
              <a:rPr lang="en-US" dirty="0"/>
              <a:t>NO TOP DOWN MANAGEMENT</a:t>
            </a:r>
          </a:p>
          <a:p>
            <a:pPr marL="0" indent="0">
              <a:buNone/>
            </a:pPr>
            <a:r>
              <a:rPr lang="en-US" dirty="0"/>
              <a:t>ACCESS TO SYSTEM WIDE INFORMATION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6254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A0C13-6BC8-41FA-9D53-58033DF20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RESPONSIBLE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C416E-09B1-46D8-90C9-12F5A9344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SOMEONE WITH THE AUTHORITY TO ACT</a:t>
            </a:r>
          </a:p>
        </p:txBody>
      </p:sp>
    </p:spTree>
    <p:extLst>
      <p:ext uri="{BB962C8B-B14F-4D97-AF65-F5344CB8AC3E}">
        <p14:creationId xmlns:p14="http://schemas.microsoft.com/office/powerpoint/2010/main" val="274766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8883C-4B58-4059-B23A-AB5248596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11DBD9-4B50-434E-AF70-04F140186C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SEVERAL FRAMEWORKS AND “METAPHORS” EXIST FOR ORGANIZATIONS</a:t>
            </a:r>
          </a:p>
          <a:p>
            <a:r>
              <a:rPr lang="en-US" dirty="0"/>
              <a:t>SUBJECT TO MANAGEMENT, ENVIRONMENT, INTERNAL &amp; EXTERNAL CONDITIONS</a:t>
            </a:r>
          </a:p>
          <a:p>
            <a:r>
              <a:rPr lang="en-US" dirty="0"/>
              <a:t>NO UNIVERSAL METAPHOR </a:t>
            </a:r>
          </a:p>
          <a:p>
            <a:r>
              <a:rPr lang="en-US" dirty="0"/>
              <a:t>UNDERSTANDING METHAPHORS ASSIST THE CHANGE PROCESS</a:t>
            </a:r>
          </a:p>
        </p:txBody>
      </p:sp>
    </p:spTree>
    <p:extLst>
      <p:ext uri="{BB962C8B-B14F-4D97-AF65-F5344CB8AC3E}">
        <p14:creationId xmlns:p14="http://schemas.microsoft.com/office/powerpoint/2010/main" val="23275118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C3449-E0AC-4DF8-B57E-387FBA701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GUIDING PRINCIPLES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857CE-8172-401A-A6F2-CAF91D985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CHANGE CANNOT BE MANAGED – IT EMERGES</a:t>
            </a:r>
          </a:p>
          <a:p>
            <a:pPr marL="0" indent="0">
              <a:buNone/>
            </a:pPr>
            <a:r>
              <a:rPr lang="en-US" dirty="0"/>
              <a:t>CONFLICT AND TENSION GIVE RISE TO CHANGE</a:t>
            </a:r>
          </a:p>
          <a:p>
            <a:pPr marL="0" indent="0">
              <a:buNone/>
            </a:pPr>
            <a:r>
              <a:rPr lang="en-US" dirty="0"/>
              <a:t>MANAGERS ARE PART OF THE PROCESS</a:t>
            </a:r>
          </a:p>
          <a:p>
            <a:pPr marL="0" indent="0">
              <a:buNone/>
            </a:pPr>
            <a:r>
              <a:rPr lang="en-US" dirty="0"/>
              <a:t>THEY HIGHLIGHT GAPS AND CONTRADICTIONS</a:t>
            </a:r>
          </a:p>
        </p:txBody>
      </p:sp>
    </p:spTree>
    <p:extLst>
      <p:ext uri="{BB962C8B-B14F-4D97-AF65-F5344CB8AC3E}">
        <p14:creationId xmlns:p14="http://schemas.microsoft.com/office/powerpoint/2010/main" val="29875995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273</TotalTime>
  <Words>596</Words>
  <Application>Microsoft Office PowerPoint</Application>
  <PresentationFormat>Widescreen</PresentationFormat>
  <Paragraphs>122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Tw Cen MT</vt:lpstr>
      <vt:lpstr>Circuit</vt:lpstr>
      <vt:lpstr>Organizational change</vt:lpstr>
      <vt:lpstr>How organizations work</vt:lpstr>
      <vt:lpstr>TRAPPED</vt:lpstr>
      <vt:lpstr>I. MACHINES</vt:lpstr>
      <vt:lpstr>KEY BELIEFS</vt:lpstr>
      <vt:lpstr>ASSUMPTIONS</vt:lpstr>
      <vt:lpstr>HOW CHANGE IS ADDRESSED</vt:lpstr>
      <vt:lpstr>WHO IS RESPONSIBLE</vt:lpstr>
      <vt:lpstr>GUIDING PRINCIPLES</vt:lpstr>
      <vt:lpstr>II. POLITICAL SYSTEMS</vt:lpstr>
      <vt:lpstr>BELIEFS</vt:lpstr>
      <vt:lpstr>ASSUMPTIONS</vt:lpstr>
      <vt:lpstr>HOW CHANGE IS ADDRESSED</vt:lpstr>
      <vt:lpstr>WHO IS RESPONSIBLE </vt:lpstr>
      <vt:lpstr>GUIDING PRINCIPLES</vt:lpstr>
      <vt:lpstr>III. ORGANISMS</vt:lpstr>
      <vt:lpstr>BELIEFS</vt:lpstr>
      <vt:lpstr>ASSUMPTIONS</vt:lpstr>
      <vt:lpstr>HOW CHANGE IS ADDRESSED</vt:lpstr>
      <vt:lpstr>WHO IS RESPONSIBLE</vt:lpstr>
      <vt:lpstr>GUIDING PRINCIPLES</vt:lpstr>
      <vt:lpstr>IV. ORGANIZATIONS AS FLUX &amp; TRANSFORMATION</vt:lpstr>
      <vt:lpstr>KEY BELIEFS</vt:lpstr>
      <vt:lpstr>HOW CHANGE IS ADDRESSED</vt:lpstr>
      <vt:lpstr>WHO IS RESPONSIBLE</vt:lpstr>
      <vt:lpstr>CONCLUSION</vt:lpstr>
      <vt:lpstr>GUIDING PRINCIPLES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Organizational change</dc:title>
  <dc:creator>Neil Saxon</dc:creator>
  <cp:lastModifiedBy>Ananna Mustafa</cp:lastModifiedBy>
  <cp:revision>11</cp:revision>
  <dcterms:created xsi:type="dcterms:W3CDTF">2020-09-28T13:12:44Z</dcterms:created>
  <dcterms:modified xsi:type="dcterms:W3CDTF">2021-01-29T03:57:38Z</dcterms:modified>
</cp:coreProperties>
</file>